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C0CA233-52FC-4E23-A1BA-462B83A48BFC}">
  <a:tblStyle styleId="{FC0CA233-52FC-4E23-A1BA-462B83A48B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1f663d4702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1f663d4702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12dae43f8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12dae43f8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f90226c1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f90226c1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1f663d470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1f663d470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6095aa5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16095aa5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12dae43f8e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12dae43f8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d20256714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d20256714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1db1159c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1db1159c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0f90226be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0f90226be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1f663d470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1f663d470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f663d4702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f663d4702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f663d4702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f663d4702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d20256714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d20256714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Trying to get the equivalent resistance from the output of the DCP020505 to ~330 ohms.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Relationship Id="rId3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969582" y="1597819"/>
            <a:ext cx="44886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24200" y="2914650"/>
            <a:ext cx="53340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536952"/>
            <a:ext cx="8229600" cy="30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DLCOE_logo_HWHT.png" id="23" name="Google Shape;2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175609"/>
            <a:ext cx="1820617" cy="309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481733"/>
            <a:ext cx="4038600" cy="31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481733"/>
            <a:ext cx="4038600" cy="31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4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457200" y="2175487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800226"/>
            <a:ext cx="3008400" cy="5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3575050" y="805290"/>
            <a:ext cx="5111700" cy="37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1352888"/>
            <a:ext cx="30084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457200" y="897322"/>
            <a:ext cx="25737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5" name="Google Shape;45;p7"/>
          <p:cNvSpPr/>
          <p:nvPr>
            <p:ph idx="2" type="pic"/>
          </p:nvPr>
        </p:nvSpPr>
        <p:spPr>
          <a:xfrm>
            <a:off x="3200400" y="897322"/>
            <a:ext cx="5486400" cy="36378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457200" y="1326032"/>
            <a:ext cx="2573700" cy="32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ctrTitle"/>
          </p:nvPr>
        </p:nvSpPr>
        <p:spPr>
          <a:xfrm>
            <a:off x="3969607" y="907644"/>
            <a:ext cx="44886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Team 36: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Fuel Cell Monitor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400"/>
              <a:t>Update Presentation 03/28</a:t>
            </a:r>
            <a:endParaRPr sz="2400"/>
          </a:p>
        </p:txBody>
      </p:sp>
      <p:sp>
        <p:nvSpPr>
          <p:cNvPr id="55" name="Google Shape;55;p8"/>
          <p:cNvSpPr txBox="1"/>
          <p:nvPr>
            <p:ph idx="1" type="subTitle"/>
          </p:nvPr>
        </p:nvSpPr>
        <p:spPr>
          <a:xfrm>
            <a:off x="3124200" y="2306650"/>
            <a:ext cx="5334000" cy="30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rPr lang="en"/>
              <a:t>Nolan Kao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rPr lang="en"/>
              <a:t>Mingoo Jung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rPr lang="en"/>
              <a:t>John Henderson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200"/>
          </a:p>
          <a:p>
            <a:pPr indent="0" lvl="0" marL="0" rt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rPr lang="en" sz="1800"/>
              <a:t>TA: Max Lesser</a:t>
            </a:r>
            <a:endParaRPr sz="1800"/>
          </a:p>
          <a:p>
            <a:pPr indent="0" lvl="0" marL="0" rtl="0" algn="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rPr lang="en" sz="1800"/>
              <a:t>Sponsor: John Lusher</a:t>
            </a:r>
            <a:endParaRPr sz="1800"/>
          </a:p>
        </p:txBody>
      </p:sp>
      <p:pic>
        <p:nvPicPr>
          <p:cNvPr id="56" name="Google Shape;5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866900"/>
            <a:ext cx="3664800" cy="2283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DCP020503P Troubleshooting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457200" y="1536952"/>
            <a:ext cx="8229600" cy="30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Same case for 3.3V output node of DCP020503P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" sz="2400"/>
              <a:t>PCB voltage reads 3.8V at output. Recommended voltage is 3.6V or lower.</a:t>
            </a:r>
            <a:endParaRPr sz="2400"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" sz="2400"/>
              <a:t>Must bring down equivalent resistance at output node to lower the voltage.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MCU/VSA Schedule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41983"/>
            <a:ext cx="8839200" cy="2409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Update</a:t>
            </a:r>
            <a:r>
              <a:rPr lang="en"/>
              <a:t> on MCU Subsystem</a:t>
            </a:r>
            <a:endParaRPr/>
          </a:p>
        </p:txBody>
      </p:sp>
      <p:graphicFrame>
        <p:nvGraphicFramePr>
          <p:cNvPr id="126" name="Google Shape;126;p19"/>
          <p:cNvGraphicFramePr/>
          <p:nvPr/>
        </p:nvGraphicFramePr>
        <p:xfrm>
          <a:off x="952500" y="1624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{FC0CA233-52FC-4E23-A1BA-462B83A48BFC}</a:tableStyleId>
              </a:tblPr>
              <a:tblGrid>
                <a:gridCol w="3619500"/>
                <a:gridCol w="3619500"/>
              </a:tblGrid>
              <a:tr h="68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Accomplishments since </a:t>
                      </a:r>
                      <a:r>
                        <a:rPr b="1" lang="en">
                          <a:solidFill>
                            <a:schemeClr val="dk1"/>
                          </a:solidFill>
                        </a:rPr>
                        <a:t>last update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35 hrs of effort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Ongoing progress/problems and plans until next presentation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</a:tr>
              <a:tr h="229072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Modified code for transmission of 16-bit data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Add loop code for transmitting 16 set of buffers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Building new MCU subsystem circuit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Final test for 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integration</a:t>
                      </a:r>
                      <a:r>
                        <a:rPr lang="en">
                          <a:solidFill>
                            <a:schemeClr val="dk1"/>
                          </a:solidFill>
                        </a:rPr>
                        <a:t> between the Communication MCU and Mobile Application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Char char="●"/>
                      </a:pPr>
                      <a:r>
                        <a:rPr lang="en">
                          <a:solidFill>
                            <a:schemeClr val="dk1"/>
                          </a:solidFill>
                        </a:rPr>
                        <a:t>Finalize build new MCU subsystem circuit with prototype PCB board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/>
        </p:nvSpPr>
        <p:spPr>
          <a:xfrm>
            <a:off x="888125" y="2564050"/>
            <a:ext cx="258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Figure1-1</a:t>
            </a:r>
            <a:r>
              <a:rPr lang="en" sz="900"/>
              <a:t>. Transmit stacked voltage data together</a:t>
            </a:r>
            <a:endParaRPr sz="900"/>
          </a:p>
        </p:txBody>
      </p:sp>
      <p:sp>
        <p:nvSpPr>
          <p:cNvPr id="132" name="Google Shape;132;p20"/>
          <p:cNvSpPr txBox="1"/>
          <p:nvPr/>
        </p:nvSpPr>
        <p:spPr>
          <a:xfrm>
            <a:off x="888113" y="4229100"/>
            <a:ext cx="258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Figure1-2</a:t>
            </a:r>
            <a:r>
              <a:rPr lang="en" sz="900"/>
              <a:t>. Transmit each voltage data respectively</a:t>
            </a:r>
            <a:endParaRPr sz="900"/>
          </a:p>
        </p:txBody>
      </p:sp>
      <p:sp>
        <p:nvSpPr>
          <p:cNvPr id="133" name="Google Shape;133;p20"/>
          <p:cNvSpPr txBox="1"/>
          <p:nvPr/>
        </p:nvSpPr>
        <p:spPr>
          <a:xfrm>
            <a:off x="4245083" y="4273825"/>
            <a:ext cx="4209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Figure2</a:t>
            </a:r>
            <a:r>
              <a:rPr lang="en" sz="900"/>
              <a:t>. ‘</a:t>
            </a:r>
            <a:r>
              <a:rPr lang="en" sz="900"/>
              <a:t>f</a:t>
            </a:r>
            <a:r>
              <a:rPr lang="en" sz="900"/>
              <a:t>or’ loop for making data flow</a:t>
            </a:r>
            <a:endParaRPr sz="900"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8125" y="3149025"/>
            <a:ext cx="3016350" cy="956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5" name="Google Shape;13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8125" y="1436700"/>
            <a:ext cx="3016350" cy="105075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6" name="Google Shape;13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5075" y="1436698"/>
            <a:ext cx="4209300" cy="27560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9000" y="1078725"/>
            <a:ext cx="2379101" cy="31721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9400" y="1078725"/>
            <a:ext cx="4229501" cy="317212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3" name="Google Shape;143;p21"/>
          <p:cNvSpPr txBox="1"/>
          <p:nvPr/>
        </p:nvSpPr>
        <p:spPr>
          <a:xfrm>
            <a:off x="1199000" y="4250850"/>
            <a:ext cx="237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Figure3-1</a:t>
            </a:r>
            <a:r>
              <a:rPr lang="en" sz="900"/>
              <a:t>. Desoldered IC (STM32) from the MCU subsystem and implement </a:t>
            </a:r>
            <a:endParaRPr sz="900"/>
          </a:p>
        </p:txBody>
      </p:sp>
      <p:sp>
        <p:nvSpPr>
          <p:cNvPr id="144" name="Google Shape;144;p21"/>
          <p:cNvSpPr txBox="1"/>
          <p:nvPr/>
        </p:nvSpPr>
        <p:spPr>
          <a:xfrm>
            <a:off x="3909400" y="4250850"/>
            <a:ext cx="42294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/>
              <a:t>Figure3-2</a:t>
            </a:r>
            <a:r>
              <a:rPr lang="en" sz="900"/>
              <a:t>. Order new modules and build MCU system on prototype pcb board</a:t>
            </a:r>
            <a:endParaRPr sz="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MCU Schedule</a:t>
            </a:r>
            <a:endParaRPr/>
          </a:p>
        </p:txBody>
      </p:sp>
      <p:sp>
        <p:nvSpPr>
          <p:cNvPr id="150" name="Google Shape;150;p22"/>
          <p:cNvSpPr txBox="1"/>
          <p:nvPr>
            <p:ph idx="1" type="body"/>
          </p:nvPr>
        </p:nvSpPr>
        <p:spPr>
          <a:xfrm>
            <a:off x="457200" y="1536952"/>
            <a:ext cx="8229600" cy="30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536949"/>
            <a:ext cx="8229599" cy="2331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Update on SQL Database and Mobile App</a:t>
            </a:r>
            <a:endParaRPr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457200" y="1389575"/>
            <a:ext cx="8177400" cy="33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000"/>
              <a:buChar char="•"/>
            </a:pPr>
            <a:r>
              <a:t/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2000"/>
          </a:p>
        </p:txBody>
      </p:sp>
      <p:graphicFrame>
        <p:nvGraphicFramePr>
          <p:cNvPr id="158" name="Google Shape;158;p23"/>
          <p:cNvGraphicFramePr/>
          <p:nvPr/>
        </p:nvGraphicFramePr>
        <p:xfrm>
          <a:off x="952500" y="1777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{FC0CA233-52FC-4E23-A1BA-462B83A48BFC}</a:tableStyleId>
              </a:tblPr>
              <a:tblGrid>
                <a:gridCol w="3619500"/>
                <a:gridCol w="3619500"/>
              </a:tblGrid>
              <a:tr h="675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Accomplishments since last update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40 hrs of effort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Ongoing progress/problems and plans until next presentation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</a:tr>
              <a:tr h="229072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App can connect to device to device and read from </a:t>
                      </a:r>
                      <a:r>
                        <a:rPr lang="en"/>
                        <a:t>characteristics</a:t>
                      </a:r>
                      <a:endParaRPr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Updating the database using values from bluetooth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Connect to the rest of the  characteristics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457200" y="1536952"/>
            <a:ext cx="8229600" cy="30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1859" y="888250"/>
            <a:ext cx="4720289" cy="370630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Mobile App Schedule</a:t>
            </a:r>
            <a:endParaRPr/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457200" y="1536952"/>
            <a:ext cx="8229600" cy="30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2000"/>
          </a:p>
          <a:p>
            <a:pPr indent="0" lvl="0" marL="4572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 sz="2000"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909763"/>
            <a:ext cx="7620000" cy="132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457200" y="2085083"/>
            <a:ext cx="8229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457200" y="1536952"/>
            <a:ext cx="8229600" cy="30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rPr lang="en" sz="3000"/>
              <a:t>The Fuel Cell Monitor (FCM) will be able to monitor up to sixteen cell voltages simultaneously and display them on a mobile application.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/>
        </p:nvSpPr>
        <p:spPr>
          <a:xfrm>
            <a:off x="4511675" y="123825"/>
            <a:ext cx="4229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FCM System Diagram</a:t>
            </a:r>
            <a:endParaRPr b="1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988" y="781025"/>
            <a:ext cx="7834024" cy="416077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Supply / Voltage Sensor Array (VSA) Characteristics</a:t>
            </a:r>
            <a:endParaRPr/>
          </a:p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>
            <a:off x="457200" y="1536952"/>
            <a:ext cx="8229600" cy="30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Wall plug delivers 5VDC to power supply. 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Power supply delivers 5VDC to sixteen difference amplifiers and two ADCs in VSA.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/>
              <a:t>Power supply delivers 3.3VDC to 2 optoisolators, STM32 MCU, and ESP32 MCU in VSA.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>
            <a:off x="457200" y="814768"/>
            <a:ext cx="8229600" cy="111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Update on Power Supply and Voltage Sensors (VSA)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Nolan Kao</a:t>
            </a:r>
            <a:endParaRPr sz="1800"/>
          </a:p>
        </p:txBody>
      </p:sp>
      <p:graphicFrame>
        <p:nvGraphicFramePr>
          <p:cNvPr id="80" name="Google Shape;80;p12"/>
          <p:cNvGraphicFramePr/>
          <p:nvPr/>
        </p:nvGraphicFramePr>
        <p:xfrm>
          <a:off x="952500" y="2072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{FC0CA233-52FC-4E23-A1BA-462B83A48BFC}</a:tableStyleId>
              </a:tblPr>
              <a:tblGrid>
                <a:gridCol w="3619500"/>
                <a:gridCol w="3619500"/>
              </a:tblGrid>
              <a:tr h="68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Accomplishments since last update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36 hours of effort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Ongoing progress/problems and plans until next presentation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</a:tr>
              <a:tr h="229072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Board is fully soldered.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Troubleshoot power supply voltage readings and implement test solution.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Test MCU functionality with Mingoo..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457200" y="786883"/>
            <a:ext cx="8229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DCP020505U/1K Troubleshooting</a:t>
            </a:r>
            <a:endParaRPr/>
          </a:p>
        </p:txBody>
      </p:sp>
      <p:sp>
        <p:nvSpPr>
          <p:cNvPr id="86" name="Google Shape;86;p13"/>
          <p:cNvSpPr txBox="1"/>
          <p:nvPr>
            <p:ph idx="1" type="body"/>
          </p:nvPr>
        </p:nvSpPr>
        <p:spPr>
          <a:xfrm>
            <a:off x="457200" y="1536952"/>
            <a:ext cx="8229600" cy="30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According to datasheet, 5.8V at the output corresponds to approximately no load at all. However, measurements seem to differ by a lot from the following isolation tests.</a:t>
            </a:r>
            <a:endParaRPr sz="2400"/>
          </a:p>
        </p:txBody>
      </p:sp>
      <p:sp>
        <p:nvSpPr>
          <p:cNvPr id="87" name="Google Shape;87;p13"/>
          <p:cNvSpPr txBox="1"/>
          <p:nvPr/>
        </p:nvSpPr>
        <p:spPr>
          <a:xfrm>
            <a:off x="6737500" y="3776125"/>
            <a:ext cx="2169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DCP020505P and DCP020505U are to be treated as having the same graph.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8361" y="2929950"/>
            <a:ext cx="2867275" cy="2061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295800" y="2021925"/>
            <a:ext cx="3224400" cy="13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/>
              <a:t>Isolation testing with no load:</a:t>
            </a:r>
            <a:endParaRPr sz="2400"/>
          </a:p>
        </p:txBody>
      </p:sp>
      <p:sp>
        <p:nvSpPr>
          <p:cNvPr id="94" name="Google Shape;94;p14"/>
          <p:cNvSpPr txBox="1"/>
          <p:nvPr/>
        </p:nvSpPr>
        <p:spPr>
          <a:xfrm>
            <a:off x="904200" y="4519050"/>
            <a:ext cx="7335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resistive loads (or in this case, no load) to see resultant output voltage from the DCP020505U/1K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5025" y="304800"/>
            <a:ext cx="3724776" cy="42142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295800" y="2021925"/>
            <a:ext cx="3224400" cy="13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/>
              <a:t>Isolation testing with a load of 500 ohms:</a:t>
            </a:r>
            <a:endParaRPr sz="2400"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8374" y="896750"/>
            <a:ext cx="5092752" cy="362135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2" name="Google Shape;102;p15"/>
          <p:cNvSpPr txBox="1"/>
          <p:nvPr/>
        </p:nvSpPr>
        <p:spPr>
          <a:xfrm>
            <a:off x="904200" y="4519050"/>
            <a:ext cx="7335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resistive loads to see resultant output voltage from the DCP020505U/1K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3150" y="801025"/>
            <a:ext cx="4990401" cy="35414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700" y="1552638"/>
            <a:ext cx="3458350" cy="203821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